
<file path=[Content_Types].xml><?xml version="1.0" encoding="utf-8"?>
<Types xmlns="http://schemas.openxmlformats.org/package/2006/content-types">
  <Default Extension="png" ContentType="image/png"/>
  <Default Extension="jpeg" ContentType="image/jpe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2" r:id="rId5"/>
    <p:sldId id="316" r:id="rId6"/>
    <p:sldId id="335" r:id="rId7"/>
    <p:sldId id="277" r:id="rId8"/>
    <p:sldId id="266" r:id="rId9"/>
    <p:sldId id="317" r:id="rId10"/>
    <p:sldId id="367" r:id="rId11"/>
    <p:sldId id="368" r:id="rId12"/>
    <p:sldId id="369" r:id="rId13"/>
    <p:sldId id="346" r:id="rId14"/>
    <p:sldId id="363" r:id="rId15"/>
    <p:sldId id="371" r:id="rId16"/>
    <p:sldId id="373" r:id="rId17"/>
    <p:sldId id="268" r:id="rId18"/>
    <p:sldId id="36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5220" autoAdjust="0"/>
  </p:normalViewPr>
  <p:slideViewPr>
    <p:cSldViewPr snapToGrid="0">
      <p:cViewPr varScale="1">
        <p:scale>
          <a:sx n="86" d="100"/>
          <a:sy n="86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Aspect</a:t>
            </a:r>
            <a:r>
              <a:rPr lang="zh-CN" altLang="en-US" dirty="0"/>
              <a:t>：</a:t>
            </a:r>
            <a:r>
              <a:rPr lang="en-US" altLang="zh-CN" dirty="0">
                <a:solidFill>
                  <a:srgbClr val="F33B45"/>
                </a:solidFill>
              </a:rPr>
              <a:t>picture quality</a:t>
            </a:r>
            <a:r>
              <a:rPr lang="en-US" altLang="zh-CN" dirty="0"/>
              <a:t> </a:t>
            </a:r>
            <a:endParaRPr lang="en-US" altLang="zh-CN" dirty="0"/>
          </a:p>
          <a:p>
            <a:r>
              <a:rPr lang="en-US" altLang="zh-CN" dirty="0"/>
              <a:t>Polarity</a:t>
            </a:r>
            <a:r>
              <a:rPr lang="zh-CN" altLang="en-US" dirty="0"/>
              <a:t>：</a:t>
            </a:r>
            <a:r>
              <a:rPr lang="en-US" altLang="zh-CN" dirty="0"/>
              <a:t>positive</a:t>
            </a:r>
            <a:endParaRPr lang="en-US" altLang="zh-CN" dirty="0"/>
          </a:p>
          <a:p>
            <a:r>
              <a:rPr lang="en-US" altLang="zh-CN" dirty="0"/>
              <a:t>Aspect</a:t>
            </a:r>
            <a:r>
              <a:rPr lang="zh-CN" altLang="en-US" dirty="0"/>
              <a:t>：</a:t>
            </a:r>
            <a:r>
              <a:rPr lang="en-US" altLang="zh-CN" dirty="0">
                <a:solidFill>
                  <a:srgbClr val="F33B45"/>
                </a:solidFill>
              </a:rPr>
              <a:t>battery life</a:t>
            </a:r>
            <a:r>
              <a:rPr lang="en-US" altLang="zh-CN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Polarity</a:t>
            </a:r>
            <a:r>
              <a:rPr lang="zh-CN" altLang="en-US" dirty="0"/>
              <a:t>：</a:t>
            </a:r>
            <a:r>
              <a:rPr lang="en-US" altLang="zh-CN" dirty="0"/>
              <a:t>negative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75" indent="-457200" algn="l" defTabSz="91376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376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65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3765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jpe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213" y="125363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Qi Zhang  Zhen Lei  Zhaoxiang Zhang   Stan Z. Li  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NLPR, Institute of Automation, Chinese Academy of Sciences, Beijing, China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School of Artificial Intelligence, University of Chinese Academy of Sciences, Beijing, China Center for AI Research and Innovation, Westlake University, Hangzhou, China.</a:t>
            </a: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121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Jia Wang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5300" y="1474463"/>
            <a:ext cx="10856458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Context-Aware Attention Network for Image-Text Retrieval  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85999" y="5268595"/>
            <a:ext cx="29368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2020.12.28  •  ChongQing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9862832" y="4187550"/>
            <a:ext cx="17310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——CVPR 2020</a:t>
            </a:r>
            <a:endParaRPr lang="en-US" altLang="zh-CN" dirty="0">
              <a:solidFill>
                <a:srgbClr val="1F4E7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/>
        </p:nvSpPr>
        <p:spPr>
          <a:xfrm>
            <a:off x="965200" y="695960"/>
            <a:ext cx="10515600" cy="684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 descr="截屏2020-12-23 下午5.15.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43050"/>
            <a:ext cx="6820535" cy="4000500"/>
          </a:xfrm>
          <a:prstGeom prst="rect">
            <a:avLst/>
          </a:prstGeom>
        </p:spPr>
      </p:pic>
      <p:pic>
        <p:nvPicPr>
          <p:cNvPr id="3" name="图片 2" descr="截屏2020-12-23 下午5.16.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170" y="1543050"/>
            <a:ext cx="4991100" cy="1651000"/>
          </a:xfrm>
          <a:prstGeom prst="rect">
            <a:avLst/>
          </a:prstGeom>
        </p:spPr>
      </p:pic>
      <p:pic>
        <p:nvPicPr>
          <p:cNvPr id="5" name="图片 4" descr="截屏2020-12-23 下午5.17.18"/>
          <p:cNvPicPr>
            <a:picLocks noChangeAspect="1"/>
          </p:cNvPicPr>
          <p:nvPr/>
        </p:nvPicPr>
        <p:blipFill>
          <a:blip r:embed="rId3"/>
          <a:srcRect l="6765"/>
          <a:stretch>
            <a:fillRect/>
          </a:stretch>
        </p:blipFill>
        <p:spPr>
          <a:xfrm>
            <a:off x="7094855" y="3856355"/>
            <a:ext cx="4996815" cy="965200"/>
          </a:xfrm>
          <a:prstGeom prst="rect">
            <a:avLst/>
          </a:prstGeom>
        </p:spPr>
      </p:pic>
      <p:pic>
        <p:nvPicPr>
          <p:cNvPr id="8" name="图片 7" descr="截屏2020-12-23 下午5.17.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170" y="4998085"/>
            <a:ext cx="5270500" cy="876300"/>
          </a:xfrm>
          <a:prstGeom prst="rect">
            <a:avLst/>
          </a:prstGeom>
        </p:spPr>
      </p:pic>
      <p:pic>
        <p:nvPicPr>
          <p:cNvPr id="10" name="图片 9" descr="截屏2020-12-23 下午5.18.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535" y="5725160"/>
            <a:ext cx="5473700" cy="927100"/>
          </a:xfrm>
          <a:prstGeom prst="rect">
            <a:avLst/>
          </a:prstGeom>
        </p:spPr>
      </p:pic>
      <p:pic>
        <p:nvPicPr>
          <p:cNvPr id="4" name="图片 3" descr="截屏2020-12-28 上午10.41.41"/>
          <p:cNvPicPr>
            <a:picLocks noChangeAspect="1"/>
          </p:cNvPicPr>
          <p:nvPr/>
        </p:nvPicPr>
        <p:blipFill>
          <a:blip r:embed="rId6"/>
          <a:srcRect r="306" b="6818"/>
          <a:stretch>
            <a:fillRect/>
          </a:stretch>
        </p:blipFill>
        <p:spPr>
          <a:xfrm>
            <a:off x="7343140" y="3348355"/>
            <a:ext cx="4137660" cy="390525"/>
          </a:xfrm>
          <a:prstGeom prst="snip2DiagRect">
            <a:avLst>
              <a:gd name="adj1" fmla="val 0"/>
              <a:gd name="adj2" fmla="val 16747"/>
            </a:avLst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 descr="截屏2020-12-25 下午4.10.39"/>
          <p:cNvPicPr>
            <a:picLocks noChangeAspect="1"/>
          </p:cNvPicPr>
          <p:nvPr/>
        </p:nvPicPr>
        <p:blipFill>
          <a:blip r:embed="rId1"/>
          <a:srcRect t="3771"/>
          <a:stretch>
            <a:fillRect/>
          </a:stretch>
        </p:blipFill>
        <p:spPr>
          <a:xfrm>
            <a:off x="1292860" y="1367790"/>
            <a:ext cx="8949055" cy="5316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 descr="截屏2020-12-25 下午4.18.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6960" y="1856740"/>
            <a:ext cx="4813300" cy="3975100"/>
          </a:xfrm>
          <a:prstGeom prst="rect">
            <a:avLst/>
          </a:prstGeom>
        </p:spPr>
      </p:pic>
      <p:pic>
        <p:nvPicPr>
          <p:cNvPr id="5" name="图片 4" descr="截屏2020-12-25 下午4.18.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975" y="1776095"/>
            <a:ext cx="4838700" cy="3975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 descr="截屏2020-12-25 下午4.22.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3000" y="2101850"/>
            <a:ext cx="4826000" cy="2654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 descr="截屏2020-12-25 下午4.26.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165" y="1487805"/>
            <a:ext cx="8535035" cy="5168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86405"/>
            <a:ext cx="10515600" cy="482947"/>
          </a:xfrm>
        </p:spPr>
        <p:txBody>
          <a:bodyPr/>
          <a:lstStyle/>
          <a:p>
            <a:r>
              <a:rPr lang="en-US" altLang="zh-CN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Conclusion</a:t>
            </a:r>
            <a:endParaRPr lang="en-US" altLang="zh-CN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8745" y="1752600"/>
            <a:ext cx="947547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   </a:t>
            </a:r>
            <a:r>
              <a:rPr sz="2000">
                <a:latin typeface="Al Bayan Plain" charset="0"/>
                <a:cs typeface="Al Bayan Plain" charset="0"/>
              </a:rPr>
              <a:t>In this paper, we propose a unified Context-Aware Attention Network (CAAN) to formulate the image-text retrieval as an attention process to selectively focus on the most informative local fragments. By incorporating intramodal and inter-modal attention, our model aggregates the context information of alignments between word-region pairs (inter-modal context) and semantic correlations between fragments in a single modality (intra-modal context). Furthermore, we perform the semantic-based attention to model intra-modal correlations, which is the</a:t>
            </a:r>
            <a:endParaRPr sz="2000">
              <a:latin typeface="Al Bayan Plain" charset="0"/>
              <a:cs typeface="Al Bayan Plain" charset="0"/>
            </a:endParaRPr>
          </a:p>
          <a:p>
            <a:pPr fontAlgn="auto">
              <a:lnSpc>
                <a:spcPct val="150000"/>
              </a:lnSpc>
            </a:pPr>
            <a:r>
              <a:rPr sz="2000">
                <a:latin typeface="Al Bayan Plain" charset="0"/>
                <a:cs typeface="Al Bayan Plain" charset="0"/>
              </a:rPr>
              <a:t>interpretable second-order attention of region-word alignments. The model demonstrates its effectiveness by achieving fairly competitive results on the Flickr30K and MSCOCO datasets.</a:t>
            </a:r>
            <a:endParaRPr sz="2000">
              <a:latin typeface="Al Bayan Plain" charset="0"/>
              <a:cs typeface="Al Bayan Plain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8" y="3074671"/>
            <a:ext cx="427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altLang="zh-CN" sz="5400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"/>
            <a:ext cx="12204000" cy="973275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2"/>
              <a:ext cx="2573867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9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7" y="77250"/>
              <a:ext cx="3403734" cy="89511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106359" y="163690"/>
              <a:ext cx="2592375" cy="76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24243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4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4" y="3648155"/>
            <a:ext cx="3363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Experiments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54223" y="4496245"/>
            <a:ext cx="3021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5" y="2162228"/>
            <a:ext cx="3827145" cy="239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截屏2020-12-21 下午4.37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1195" y="1350010"/>
            <a:ext cx="8542020" cy="5534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83995" y="1685340"/>
            <a:ext cx="9062720" cy="40614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most previous attention-based methods ignore the fact that a word or region might have different semantics in different global contexts. Specifically, the global context refers to both interaction and alignments between two modalities (inter-modal context) and semantic summaries and correlations in a single modality(intra-modal context).</a:t>
            </a: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propose a unified Context-Aware Attention Network to adaptively select informative fragments based on the given context from a global perspective</a:t>
            </a: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evaluate our proposed model on two benchmark datasets Flickr30K and MS-COCO and it achieves fairly competitive results</a:t>
            </a: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dirty="0">
              <a:solidFill>
                <a:srgbClr val="000000"/>
              </a:solidFill>
              <a:effectLst/>
              <a:latin typeface="NimbusRomNo9L-Regu"/>
            </a:endParaRPr>
          </a:p>
          <a:p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 descr="截屏2020-12-21 下午4.38.33"/>
          <p:cNvPicPr>
            <a:picLocks noChangeAspect="1"/>
          </p:cNvPicPr>
          <p:nvPr/>
        </p:nvPicPr>
        <p:blipFill>
          <a:blip r:embed="rId1"/>
          <a:srcRect t="13384"/>
          <a:stretch>
            <a:fillRect/>
          </a:stretch>
        </p:blipFill>
        <p:spPr>
          <a:xfrm>
            <a:off x="946150" y="1440180"/>
            <a:ext cx="10058400" cy="5202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/>
        </p:nvSpPr>
        <p:spPr>
          <a:xfrm>
            <a:off x="965200" y="695960"/>
            <a:ext cx="10515600" cy="684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 descr="截屏2020-12-23 下午4.28.27"/>
          <p:cNvPicPr>
            <a:picLocks noChangeAspect="1"/>
          </p:cNvPicPr>
          <p:nvPr/>
        </p:nvPicPr>
        <p:blipFill>
          <a:blip r:embed="rId1"/>
          <a:srcRect t="27908"/>
          <a:stretch>
            <a:fillRect/>
          </a:stretch>
        </p:blipFill>
        <p:spPr>
          <a:xfrm>
            <a:off x="646430" y="2607945"/>
            <a:ext cx="4991100" cy="17945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79540" y="2382520"/>
            <a:ext cx="500126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  </a:t>
            </a:r>
            <a:r>
              <a:rPr lang="zh-CN" altLang="en-US" sz="2000">
                <a:latin typeface="Al Bayan Plain" charset="0"/>
                <a:cs typeface="Al Bayan Plain" charset="0"/>
              </a:rPr>
              <a:t>we detect objects and other salient regions in each image utilizing a Faster      R-CNN model in conjunction with ResNet-101 in two stages, which is pretrained on Visual Genome</a:t>
            </a:r>
            <a:r>
              <a:rPr lang="en-US" altLang="zh-CN" sz="2000">
                <a:latin typeface="Al Bayan Plain" charset="0"/>
                <a:cs typeface="Al Bayan Plain" charset="0"/>
              </a:rPr>
              <a:t>.</a:t>
            </a:r>
            <a:endParaRPr lang="en-US" altLang="zh-CN" sz="2000">
              <a:latin typeface="Al Bayan Plain" charset="0"/>
              <a:cs typeface="Al Bayan Plain" charset="0"/>
            </a:endParaRPr>
          </a:p>
        </p:txBody>
      </p:sp>
      <p:pic>
        <p:nvPicPr>
          <p:cNvPr id="7" name="图片 6" descr="截屏2020-12-23 下午4.42.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635" y="4679315"/>
            <a:ext cx="4559300" cy="825500"/>
          </a:xfrm>
          <a:prstGeom prst="rect">
            <a:avLst/>
          </a:prstGeom>
        </p:spPr>
      </p:pic>
      <p:pic>
        <p:nvPicPr>
          <p:cNvPr id="9" name="图片 8" descr="截屏2020-12-23 下午4.43.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190" y="5504815"/>
            <a:ext cx="1485900" cy="2921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6430" y="4769485"/>
            <a:ext cx="49434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在第一阶段，模型使用贪婪的非最大值抑制和IoU阈值来选择排名靠前的box方案。                                                  在第二阶段，在平均合并卷积层之后提取这些边界</a:t>
            </a:r>
            <a:r>
              <a:rPr lang="en-US" altLang="zh-CN" sz="1200"/>
              <a:t>box</a:t>
            </a:r>
            <a:r>
              <a:rPr lang="zh-CN" altLang="en-US" sz="1200"/>
              <a:t>的特征。</a:t>
            </a:r>
            <a:endParaRPr lang="zh-CN" altLang="en-US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/>
        </p:nvSpPr>
        <p:spPr>
          <a:xfrm>
            <a:off x="965200" y="695960"/>
            <a:ext cx="10515600" cy="684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 descr="截屏2020-12-23 下午4.41.51"/>
          <p:cNvPicPr>
            <a:picLocks noChangeAspect="1"/>
          </p:cNvPicPr>
          <p:nvPr/>
        </p:nvPicPr>
        <p:blipFill>
          <a:blip r:embed="rId1"/>
          <a:srcRect t="11944" b="7747"/>
          <a:stretch>
            <a:fillRect/>
          </a:stretch>
        </p:blipFill>
        <p:spPr>
          <a:xfrm>
            <a:off x="346710" y="2236470"/>
            <a:ext cx="4876800" cy="1652270"/>
          </a:xfrm>
          <a:prstGeom prst="rect">
            <a:avLst/>
          </a:prstGeom>
        </p:spPr>
      </p:pic>
      <p:pic>
        <p:nvPicPr>
          <p:cNvPr id="5" name="图片 4" descr="截屏2020-12-23 下午4.44.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660" y="3147060"/>
            <a:ext cx="4876800" cy="1104900"/>
          </a:xfrm>
          <a:prstGeom prst="rect">
            <a:avLst/>
          </a:prstGeom>
        </p:spPr>
      </p:pic>
      <p:pic>
        <p:nvPicPr>
          <p:cNvPr id="7" name="图片 6" descr="截屏2020-12-23 下午4.44.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360" y="4525645"/>
            <a:ext cx="4356100" cy="800100"/>
          </a:xfrm>
          <a:prstGeom prst="rect">
            <a:avLst/>
          </a:prstGeom>
        </p:spPr>
      </p:pic>
      <p:pic>
        <p:nvPicPr>
          <p:cNvPr id="9" name="图片 8" descr="截屏2020-12-23 下午4.45.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85" y="5926455"/>
            <a:ext cx="1625600" cy="330200"/>
          </a:xfrm>
          <a:prstGeom prst="rect">
            <a:avLst/>
          </a:prstGeom>
        </p:spPr>
      </p:pic>
      <p:pic>
        <p:nvPicPr>
          <p:cNvPr id="2" name="图片 1" descr="截屏2020-12-25 下午6.37.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140" y="4525645"/>
            <a:ext cx="1981200" cy="304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95015" y="4493895"/>
            <a:ext cx="1553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en-US" altLang="zh-CN"/>
              <a:t>one hot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8" name="图片 7" descr="截屏2020-12-25 下午6.38.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1630" y="5020945"/>
            <a:ext cx="1117600" cy="304800"/>
          </a:xfrm>
          <a:prstGeom prst="rect">
            <a:avLst/>
          </a:prstGeom>
        </p:spPr>
      </p:pic>
      <p:pic>
        <p:nvPicPr>
          <p:cNvPr id="10" name="图片 9" descr="截屏2020-12-25 下午6.38.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1630" y="5419725"/>
            <a:ext cx="3086100" cy="279400"/>
          </a:xfrm>
          <a:prstGeom prst="rect">
            <a:avLst/>
          </a:prstGeom>
        </p:spPr>
      </p:pic>
      <p:pic>
        <p:nvPicPr>
          <p:cNvPr id="11" name="图片 10" descr="截屏2020-12-25 下午6.40.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0070" y="5059045"/>
            <a:ext cx="19431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/>
        </p:nvSpPr>
        <p:spPr>
          <a:xfrm>
            <a:off x="965200" y="695960"/>
            <a:ext cx="10515600" cy="684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 descr="截屏2020-12-23 下午4.47.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0" y="2360295"/>
            <a:ext cx="4481830" cy="310769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5111115" y="3305810"/>
            <a:ext cx="1751965" cy="231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5139690" y="3841115"/>
            <a:ext cx="1752600" cy="506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截屏2020-12-23 下午4.49.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1614170"/>
            <a:ext cx="4686300" cy="850900"/>
          </a:xfrm>
          <a:prstGeom prst="rect">
            <a:avLst/>
          </a:prstGeom>
        </p:spPr>
      </p:pic>
      <p:pic>
        <p:nvPicPr>
          <p:cNvPr id="11" name="图片 10" descr="截屏2020-12-23 下午4.52.44"/>
          <p:cNvPicPr>
            <a:picLocks noChangeAspect="1"/>
          </p:cNvPicPr>
          <p:nvPr/>
        </p:nvPicPr>
        <p:blipFill>
          <a:blip r:embed="rId3"/>
          <a:srcRect l="8529"/>
          <a:stretch>
            <a:fillRect/>
          </a:stretch>
        </p:blipFill>
        <p:spPr>
          <a:xfrm>
            <a:off x="7123430" y="2900680"/>
            <a:ext cx="4344670" cy="825500"/>
          </a:xfrm>
          <a:prstGeom prst="rect">
            <a:avLst/>
          </a:prstGeom>
        </p:spPr>
      </p:pic>
      <p:pic>
        <p:nvPicPr>
          <p:cNvPr id="12" name="图片 11" descr="截屏2020-12-23 下午4.52.51"/>
          <p:cNvPicPr>
            <a:picLocks noChangeAspect="1"/>
          </p:cNvPicPr>
          <p:nvPr/>
        </p:nvPicPr>
        <p:blipFill>
          <a:blip r:embed="rId4"/>
          <a:srcRect l="9805"/>
          <a:stretch>
            <a:fillRect/>
          </a:stretch>
        </p:blipFill>
        <p:spPr>
          <a:xfrm>
            <a:off x="7069455" y="3841115"/>
            <a:ext cx="4398645" cy="965200"/>
          </a:xfrm>
          <a:prstGeom prst="rect">
            <a:avLst/>
          </a:prstGeom>
        </p:spPr>
      </p:pic>
      <p:pic>
        <p:nvPicPr>
          <p:cNvPr id="4" name="图片 3" descr="截屏2020-12-27 下午3.11.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290" y="2211070"/>
            <a:ext cx="3136900" cy="254000"/>
          </a:xfrm>
          <a:prstGeom prst="rect">
            <a:avLst/>
          </a:prstGeom>
        </p:spPr>
      </p:pic>
      <p:pic>
        <p:nvPicPr>
          <p:cNvPr id="7" name="图片 6" descr="截屏2020-12-27 下午4.19.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490" y="4806315"/>
            <a:ext cx="2171700" cy="4445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45175" y="5659120"/>
            <a:ext cx="634682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Each element      </a:t>
            </a:r>
            <a:r>
              <a:rPr lang="en-US" altLang="zh-CN"/>
              <a:t>in </a:t>
            </a:r>
            <a:r>
              <a:rPr lang="zh-CN" altLang="en-US"/>
              <a:t>the word-to-region attention matrix  represents the relative pair-wise correspondences of two local fragments region vi and word uj.</a:t>
            </a:r>
            <a:endParaRPr lang="zh-CN" altLang="en-US"/>
          </a:p>
        </p:txBody>
      </p:sp>
      <p:pic>
        <p:nvPicPr>
          <p:cNvPr id="13" name="图片 12" descr="截屏2020-12-27 下午8.11.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9795" y="5659120"/>
            <a:ext cx="495300" cy="393700"/>
          </a:xfrm>
          <a:prstGeom prst="rect">
            <a:avLst/>
          </a:prstGeom>
        </p:spPr>
      </p:pic>
      <p:pic>
        <p:nvPicPr>
          <p:cNvPr id="14" name="图片 13" descr="截屏2020-12-27 下午8.11.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4800" y="5703570"/>
            <a:ext cx="457200" cy="304800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>
            <a:off x="6673215" y="3411220"/>
            <a:ext cx="753745" cy="24174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截屏2020-12-28 上午10.33.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525" y="1484630"/>
            <a:ext cx="3517900" cy="330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/>
        </p:nvSpPr>
        <p:spPr>
          <a:xfrm>
            <a:off x="965200" y="695960"/>
            <a:ext cx="10515600" cy="684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 descr="截屏2020-12-23 下午5.01.04"/>
          <p:cNvPicPr>
            <a:picLocks noChangeAspect="1"/>
          </p:cNvPicPr>
          <p:nvPr/>
        </p:nvPicPr>
        <p:blipFill>
          <a:blip r:embed="rId1"/>
          <a:srcRect t="5410"/>
          <a:stretch>
            <a:fillRect/>
          </a:stretch>
        </p:blipFill>
        <p:spPr>
          <a:xfrm>
            <a:off x="258445" y="1296035"/>
            <a:ext cx="5334000" cy="5561965"/>
          </a:xfrm>
          <a:prstGeom prst="rect">
            <a:avLst/>
          </a:prstGeom>
        </p:spPr>
      </p:pic>
      <p:pic>
        <p:nvPicPr>
          <p:cNvPr id="7" name="图片 6" descr="截屏2020-12-23 下午5.02.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845" y="1715135"/>
            <a:ext cx="5029200" cy="2692400"/>
          </a:xfrm>
          <a:prstGeom prst="rect">
            <a:avLst/>
          </a:prstGeom>
        </p:spPr>
      </p:pic>
      <p:pic>
        <p:nvPicPr>
          <p:cNvPr id="2" name="图片 1" descr="截屏2020-12-27 下午8.06.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245" y="4407535"/>
            <a:ext cx="4216400" cy="30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2621</Words>
  <Application>WPS 演示</Application>
  <PresentationFormat>宽屏</PresentationFormat>
  <Paragraphs>87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2" baseType="lpstr">
      <vt:lpstr>Arial</vt:lpstr>
      <vt:lpstr>方正书宋_GBK</vt:lpstr>
      <vt:lpstr>Wingdings</vt:lpstr>
      <vt:lpstr>Bahnschrift Condensed</vt:lpstr>
      <vt:lpstr>苹方-简</vt:lpstr>
      <vt:lpstr>Gill Sans Ultra Bold</vt:lpstr>
      <vt:lpstr>Times New Roman</vt:lpstr>
      <vt:lpstr>华康俪金黑W8(P)</vt:lpstr>
      <vt:lpstr>宋体</vt:lpstr>
      <vt:lpstr>仿宋</vt:lpstr>
      <vt:lpstr>方正仿宋_GBK</vt:lpstr>
      <vt:lpstr>汉仪书宋二KW</vt:lpstr>
      <vt:lpstr>楷体</vt:lpstr>
      <vt:lpstr>黑体</vt:lpstr>
      <vt:lpstr>NimbusRomNo9L-Regu</vt:lpstr>
      <vt:lpstr>Al Bayan Plain</vt:lpstr>
      <vt:lpstr>等线</vt:lpstr>
      <vt:lpstr>汉仪中等线KW</vt:lpstr>
      <vt:lpstr>汉仪中黑KW</vt:lpstr>
      <vt:lpstr>微软雅黑</vt:lpstr>
      <vt:lpstr>汉仪旗黑</vt:lpstr>
      <vt:lpstr>宋体</vt:lpstr>
      <vt:lpstr>Arial Unicode MS</vt:lpstr>
      <vt:lpstr>Thonburi</vt:lpstr>
      <vt:lpstr>汉仪楷体KW</vt:lpstr>
      <vt:lpstr>Office 主题​​</vt:lpstr>
      <vt:lpstr>PowerPoint 演示文稿</vt:lpstr>
      <vt:lpstr>PowerPoint 演示文稿</vt:lpstr>
      <vt:lpstr>Introduction</vt:lpstr>
      <vt:lpstr>Introduction</vt:lpstr>
      <vt:lpstr>Method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Experiments</vt:lpstr>
      <vt:lpstr>Experiments</vt:lpstr>
      <vt:lpstr>Experiments</vt:lpstr>
      <vt:lpstr>Experiments</vt:lpstr>
      <vt:lpstr>Summary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wangjia</cp:lastModifiedBy>
  <cp:revision>1423</cp:revision>
  <dcterms:created xsi:type="dcterms:W3CDTF">2020-12-28T11:03:35Z</dcterms:created>
  <dcterms:modified xsi:type="dcterms:W3CDTF">2020-12-28T11:03:35Z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2052-3.1.1.4956</vt:lpwstr>
  </property>
</Properties>
</file>